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81" r:id="rId4"/>
    <p:sldId id="286" r:id="rId5"/>
    <p:sldId id="287" r:id="rId6"/>
    <p:sldId id="289" r:id="rId7"/>
    <p:sldId id="288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b7838e93-7cdb-4b28-8ec8-05ccc497d7c4/?jumpTo=section_1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-sfera.hr/dodatni-digitalni-sadrzaji/b7838e93-7cdb-4b28-8ec8-05ccc497d7c4/?jumpTo=section_12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TLA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isavac, mačka, na zatvorenom, gledanje&#10;&#10;Opis je automatski generiran">
            <a:extLst>
              <a:ext uri="{FF2B5EF4-FFF2-40B4-BE49-F238E27FC236}">
                <a16:creationId xmlns:a16="http://schemas.microsoft.com/office/drawing/2014/main" xmlns="" id="{3860666F-743B-4BB9-9B04-481CC7718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44824"/>
            <a:ext cx="5831936" cy="4370248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467544" y="13407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Kako je živjeti u tlu 1.dio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85560093-3AD6-4F25-8FEC-562F1C30A6BD}"/>
              </a:ext>
            </a:extLst>
          </p:cNvPr>
          <p:cNvSpPr/>
          <p:nvPr/>
        </p:nvSpPr>
        <p:spPr>
          <a:xfrm>
            <a:off x="395536" y="1268760"/>
            <a:ext cx="3456384" cy="1220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životni uvjeti, hrana, prilagodba, osjetila, kretanje životinja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5AA5D9C3-52C9-499C-BBF6-F31D07CEA6B7}"/>
              </a:ext>
            </a:extLst>
          </p:cNvPr>
          <p:cNvSpPr/>
          <p:nvPr/>
        </p:nvSpPr>
        <p:spPr>
          <a:xfrm>
            <a:off x="1331640" y="2924944"/>
            <a:ext cx="6264696" cy="3456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/>
              <a:t>PRISJETITE SE…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Tlo je građeno od tvrdih čestica nastalih drobljenjem stijena.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Među česticama su prostori ispunjeni zrakom i s vodom.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Tlo je mračan prostor, ali može biti bogat hranom</a:t>
            </a:r>
            <a:r>
              <a:rPr lang="hr-HR" dirty="0"/>
              <a:t>.</a:t>
            </a:r>
          </a:p>
        </p:txBody>
      </p:sp>
      <p:sp>
        <p:nvSpPr>
          <p:cNvPr id="3" name="Oblak 2">
            <a:extLst>
              <a:ext uri="{FF2B5EF4-FFF2-40B4-BE49-F238E27FC236}">
                <a16:creationId xmlns:a16="http://schemas.microsoft.com/office/drawing/2014/main" xmlns="" id="{BD97E874-8620-4E01-86D2-513D3218B7F3}"/>
              </a:ext>
            </a:extLst>
          </p:cNvPr>
          <p:cNvSpPr/>
          <p:nvPr/>
        </p:nvSpPr>
        <p:spPr>
          <a:xfrm>
            <a:off x="4572000" y="1412776"/>
            <a:ext cx="3312368" cy="1800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Opišite životne uvjete u tlu.</a:t>
            </a:r>
          </a:p>
        </p:txBody>
      </p:sp>
    </p:spTree>
    <p:extLst>
      <p:ext uri="{BB962C8B-B14F-4D97-AF65-F5344CB8AC3E}">
        <p14:creationId xmlns:p14="http://schemas.microsoft.com/office/powerpoint/2010/main" xmlns="" val="27464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1BCB876-F9D0-442C-9D70-E8AA68454CF4}"/>
              </a:ext>
            </a:extLst>
          </p:cNvPr>
          <p:cNvSpPr txBox="1"/>
          <p:nvPr/>
        </p:nvSpPr>
        <p:spPr>
          <a:xfrm>
            <a:off x="467544" y="119675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Kako živi krtica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9FE420-5181-4470-AD87-3A3F87535446}"/>
              </a:ext>
            </a:extLst>
          </p:cNvPr>
          <p:cNvSpPr txBox="1"/>
          <p:nvPr/>
        </p:nvSpPr>
        <p:spPr>
          <a:xfrm>
            <a:off x="4114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6" name="Slika 5" descr="Slika na kojoj se prikazuje sisavac, mačka, na zatvorenom, gledanje&#10;&#10;Opis je automatski generiran">
            <a:extLst>
              <a:ext uri="{FF2B5EF4-FFF2-40B4-BE49-F238E27FC236}">
                <a16:creationId xmlns:a16="http://schemas.microsoft.com/office/drawing/2014/main" xmlns="" id="{B3024150-8A73-4524-BC06-32F4534B5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3600402" cy="274776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8B8C140-4F09-4FA7-8517-EEE48DFA60D0}"/>
              </a:ext>
            </a:extLst>
          </p:cNvPr>
          <p:cNvSpPr txBox="1"/>
          <p:nvPr/>
        </p:nvSpPr>
        <p:spPr>
          <a:xfrm>
            <a:off x="755576" y="4607101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Prednje noge krtice prilagođene su kopanju podzemnih hodnika.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Oči su joj zakržljale.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Izoštreno je osjetilo njuha i opipa smješteno na njušci.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Debelo i gusto krzno.</a:t>
            </a:r>
          </a:p>
        </p:txBody>
      </p:sp>
      <p:sp>
        <p:nvSpPr>
          <p:cNvPr id="9" name="Action Button: Movie 8">
            <a:hlinkClick r:id="rId3" highlightClick="1"/>
          </p:cNvPr>
          <p:cNvSpPr/>
          <p:nvPr/>
        </p:nvSpPr>
        <p:spPr>
          <a:xfrm>
            <a:off x="4211960" y="3861048"/>
            <a:ext cx="1080120" cy="648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Line Callout 3 9"/>
          <p:cNvSpPr/>
          <p:nvPr/>
        </p:nvSpPr>
        <p:spPr>
          <a:xfrm>
            <a:off x="5148064" y="1700808"/>
            <a:ext cx="2736304" cy="1944216"/>
          </a:xfrm>
          <a:prstGeom prst="borderCallout3">
            <a:avLst>
              <a:gd name="adj1" fmla="val 16906"/>
              <a:gd name="adj2" fmla="val -798"/>
              <a:gd name="adj3" fmla="val 18750"/>
              <a:gd name="adj4" fmla="val -16667"/>
              <a:gd name="adj5" fmla="val 100000"/>
              <a:gd name="adj6" fmla="val -16667"/>
              <a:gd name="adj7" fmla="val 104664"/>
              <a:gd name="adj8" fmla="val -5256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U vaše bilježnice zapišite sve što znate o životu krtice.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A397849-ADE6-419D-BA81-95FE18599C09}"/>
              </a:ext>
            </a:extLst>
          </p:cNvPr>
          <p:cNvSpPr txBox="1"/>
          <p:nvPr/>
        </p:nvSpPr>
        <p:spPr>
          <a:xfrm>
            <a:off x="467544" y="1196752"/>
            <a:ext cx="8064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U središnjem prostoru svoje nastambe do kojeg vode iskopani hodnici krtica spava zimski san i othranjuje mlade.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Krtice su sisavci – mlade hrane mlijekom.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Odrasle krtice hrane se kukcima, gujavicama i drugim stanovnicima tla.</a:t>
            </a:r>
          </a:p>
          <a:p>
            <a:endParaRPr lang="hr-HR" dirty="0"/>
          </a:p>
        </p:txBody>
      </p:sp>
      <p:pic>
        <p:nvPicPr>
          <p:cNvPr id="11" name="Picture 2" descr="Molehill, Mole, Earth, Meadow, Rush, Lawn Mower">
            <a:extLst>
              <a:ext uri="{FF2B5EF4-FFF2-40B4-BE49-F238E27FC236}">
                <a16:creationId xmlns:a16="http://schemas.microsoft.com/office/drawing/2014/main" xmlns="" id="{06CFB8A2-1C5F-4427-AB7A-80EFBF1B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ačić: strelica ulijevo 11">
            <a:extLst>
              <a:ext uri="{FF2B5EF4-FFF2-40B4-BE49-F238E27FC236}">
                <a16:creationId xmlns:a16="http://schemas.microsoft.com/office/drawing/2014/main" xmlns="" id="{407F907B-5791-4697-96A4-97588531F732}"/>
              </a:ext>
            </a:extLst>
          </p:cNvPr>
          <p:cNvSpPr/>
          <p:nvPr/>
        </p:nvSpPr>
        <p:spPr>
          <a:xfrm>
            <a:off x="5364088" y="3429000"/>
            <a:ext cx="2952328" cy="2562671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Na livadama ili u vrtu često možemo vidjeti krtičnjake – humke zemlje koje krtice izbacuju.</a:t>
            </a:r>
          </a:p>
        </p:txBody>
      </p:sp>
    </p:spTree>
    <p:extLst>
      <p:ext uri="{BB962C8B-B14F-4D97-AF65-F5344CB8AC3E}">
        <p14:creationId xmlns:p14="http://schemas.microsoft.com/office/powerpoint/2010/main" xmlns="" val="2978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rava, na otvorenom, sisavac, polje&#10;&#10;Opis je automatski generiran">
            <a:extLst>
              <a:ext uri="{FF2B5EF4-FFF2-40B4-BE49-F238E27FC236}">
                <a16:creationId xmlns:a16="http://schemas.microsoft.com/office/drawing/2014/main" xmlns="" id="{53167DF2-16E5-4A9C-8B5D-893CA3DEB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96752"/>
            <a:ext cx="371892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lika na kojoj se prikazuje sisavac, na otvorenom&#10;&#10;Opis je automatski generiran">
            <a:extLst>
              <a:ext uri="{FF2B5EF4-FFF2-40B4-BE49-F238E27FC236}">
                <a16:creationId xmlns:a16="http://schemas.microsoft.com/office/drawing/2014/main" xmlns="" id="{14657B71-E4C8-4F92-B0DF-0583817C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3559326" cy="276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lačić: strelica lijevo-desno 8">
            <a:extLst>
              <a:ext uri="{FF2B5EF4-FFF2-40B4-BE49-F238E27FC236}">
                <a16:creationId xmlns:a16="http://schemas.microsoft.com/office/drawing/2014/main" xmlns="" id="{7C938BE6-8FBD-4AEA-B8DA-FC0586DF80E6}"/>
              </a:ext>
            </a:extLst>
          </p:cNvPr>
          <p:cNvSpPr/>
          <p:nvPr/>
        </p:nvSpPr>
        <p:spPr>
          <a:xfrm>
            <a:off x="2699792" y="1196752"/>
            <a:ext cx="3075893" cy="2736304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800" dirty="0"/>
              <a:t>Osim krtica i drugi sisavci (rovka </a:t>
            </a:r>
            <a:r>
              <a:rPr lang="hr-HR" dirty="0" smtClean="0"/>
              <a:t>– </a:t>
            </a:r>
            <a:r>
              <a:rPr lang="hr-HR" sz="1800" dirty="0"/>
              <a:t>desno i poljski miš – lijevo) kopaju hodnike i nastambe u tlu.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7A73BCCD-910E-4E70-94F6-905888A63CF6}"/>
              </a:ext>
            </a:extLst>
          </p:cNvPr>
          <p:cNvSpPr/>
          <p:nvPr/>
        </p:nvSpPr>
        <p:spPr>
          <a:xfrm>
            <a:off x="4572000" y="4293096"/>
            <a:ext cx="3672408" cy="17836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ZANIMLJIVOST</a:t>
            </a:r>
          </a:p>
          <a:p>
            <a:r>
              <a:rPr lang="hr-HR" sz="2000" dirty="0">
                <a:solidFill>
                  <a:schemeClr val="tx1"/>
                </a:solidFill>
              </a:rPr>
              <a:t>Ako pronađu mnogo gujavica, krtice ih ugrizu. Tako ih omame i spreme za sljedeći obrok.</a:t>
            </a:r>
          </a:p>
        </p:txBody>
      </p:sp>
      <p:sp>
        <p:nvSpPr>
          <p:cNvPr id="7" name="Line Callout 3 6"/>
          <p:cNvSpPr/>
          <p:nvPr/>
        </p:nvSpPr>
        <p:spPr>
          <a:xfrm>
            <a:off x="827584" y="4293096"/>
            <a:ext cx="2736304" cy="1656184"/>
          </a:xfrm>
          <a:prstGeom prst="borderCallout3">
            <a:avLst>
              <a:gd name="adj1" fmla="val 16906"/>
              <a:gd name="adj2" fmla="val -798"/>
              <a:gd name="adj3" fmla="val 18750"/>
              <a:gd name="adj4" fmla="val -16667"/>
              <a:gd name="adj5" fmla="val 100000"/>
              <a:gd name="adj6" fmla="val -16667"/>
              <a:gd name="adj7" fmla="val 104664"/>
              <a:gd name="adj8" fmla="val -5256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Zapišite u bilježnice što ste novo naučili o krtici.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5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A2BE64B6-ADA7-450B-862A-9F9F0A156608}"/>
              </a:ext>
            </a:extLst>
          </p:cNvPr>
          <p:cNvSpPr txBox="1"/>
          <p:nvPr/>
        </p:nvSpPr>
        <p:spPr>
          <a:xfrm>
            <a:off x="467544" y="119675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Gujavice su nam važne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D0848CD-E295-4E5C-ADFE-ACF7CDCC4643}"/>
              </a:ext>
            </a:extLst>
          </p:cNvPr>
          <p:cNvSpPr txBox="1"/>
          <p:nvPr/>
        </p:nvSpPr>
        <p:spPr>
          <a:xfrm>
            <a:off x="1331640" y="1916832"/>
            <a:ext cx="312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hlinkClick r:id="rId2"/>
              </a:rPr>
              <a:t>Istražite kako žive gujavice</a:t>
            </a:r>
          </a:p>
          <a:p>
            <a:r>
              <a:rPr lang="hr-HR" sz="2000" dirty="0">
                <a:hlinkClick r:id="rId2"/>
              </a:rPr>
              <a:t>Radna bilježnica </a:t>
            </a:r>
            <a:r>
              <a:rPr lang="hr-HR" sz="2000" dirty="0" smtClean="0">
                <a:hlinkClick r:id="rId2"/>
              </a:rPr>
              <a:t>59. stranica</a:t>
            </a:r>
            <a:endParaRPr lang="hr-HR" sz="2000" dirty="0"/>
          </a:p>
        </p:txBody>
      </p:sp>
      <p:pic>
        <p:nvPicPr>
          <p:cNvPr id="6" name="Slika 5" descr="Slika na kojoj se prikazuje crv, beskralješnjak&#10;&#10;Opis je automatski generiran">
            <a:extLst>
              <a:ext uri="{FF2B5EF4-FFF2-40B4-BE49-F238E27FC236}">
                <a16:creationId xmlns:a16="http://schemas.microsoft.com/office/drawing/2014/main" xmlns="" id="{8D2F1CDF-F758-4610-A703-30B3E9668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08920"/>
            <a:ext cx="4364915" cy="361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A7DD658-30A0-4DB4-8E1D-499C83669F4A}"/>
              </a:ext>
            </a:extLst>
          </p:cNvPr>
          <p:cNvSpPr txBox="1"/>
          <p:nvPr/>
        </p:nvSpPr>
        <p:spPr>
          <a:xfrm>
            <a:off x="4860032" y="2420888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Hrani se trulim lišćem i drugim raspadnutim dijelovima biljaka.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Njezin izmet postaje osnova plodnog humusa.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Čini tlo rahlim i obogaćuje ga zrakom.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Koža joj izlučuje sluz koja joj pomaže da lakše klizi kroz tlo.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Ljudi cijene njeno prisustvo u tlu jer </a:t>
            </a:r>
            <a:r>
              <a:rPr lang="hr-HR" sz="2200" dirty="0" smtClean="0"/>
              <a:t>povećava </a:t>
            </a:r>
            <a:r>
              <a:rPr lang="hr-HR" sz="2200" dirty="0"/>
              <a:t>njegovu plodnost.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2677491-158B-4D07-8D80-4086B481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979888"/>
            <a:ext cx="665039" cy="63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Movie 9">
            <a:hlinkClick r:id="rId5" highlightClick="1"/>
          </p:cNvPr>
          <p:cNvSpPr/>
          <p:nvPr/>
        </p:nvSpPr>
        <p:spPr>
          <a:xfrm>
            <a:off x="6228184" y="1484784"/>
            <a:ext cx="1080120" cy="7200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115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72FC378-5D16-47E1-8329-242539C5605D}"/>
              </a:ext>
            </a:extLst>
          </p:cNvPr>
          <p:cNvSpPr txBox="1"/>
          <p:nvPr/>
        </p:nvSpPr>
        <p:spPr>
          <a:xfrm>
            <a:off x="395536" y="1124744"/>
            <a:ext cx="74168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Ljudi stavljaju gujavice u </a:t>
            </a:r>
            <a:r>
              <a:rPr lang="hr-HR" sz="2200" dirty="0" err="1"/>
              <a:t>kompostišta</a:t>
            </a:r>
            <a:r>
              <a:rPr lang="hr-HR" sz="2200" dirty="0"/>
              <a:t> – mjesta gdje se stvara </a:t>
            </a:r>
            <a:r>
              <a:rPr lang="hr-HR" sz="2200" b="1" dirty="0">
                <a:solidFill>
                  <a:schemeClr val="tx2"/>
                </a:solidFill>
              </a:rPr>
              <a:t>kompost</a:t>
            </a:r>
            <a:r>
              <a:rPr lang="hr-HR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Kompost nastaje od usitnjenog otpada biljnog podrijetla </a:t>
            </a:r>
            <a:r>
              <a:rPr lang="hr-HR" sz="2200" dirty="0" smtClean="0"/>
              <a:t>(lišća</a:t>
            </a:r>
            <a:r>
              <a:rPr lang="hr-HR" sz="2200" dirty="0"/>
              <a:t>, trave, odbačenih dijelova povrća i voća).</a:t>
            </a:r>
          </a:p>
          <a:p>
            <a:endParaRPr lang="hr-HR" dirty="0"/>
          </a:p>
        </p:txBody>
      </p:sp>
      <p:pic>
        <p:nvPicPr>
          <p:cNvPr id="4" name="Slika 3" descr="Slika na kojoj se prikazuje hrana, povrće, jelo, obrok&#10;&#10;Opis je automatski generiran">
            <a:extLst>
              <a:ext uri="{FF2B5EF4-FFF2-40B4-BE49-F238E27FC236}">
                <a16:creationId xmlns:a16="http://schemas.microsoft.com/office/drawing/2014/main" xmlns="" id="{26729568-726F-42C5-A979-940DE32B8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08920"/>
            <a:ext cx="38884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na otvorenom, drveni, drvena, biljka&#10;&#10;Opis je automatski generiran">
            <a:extLst>
              <a:ext uri="{FF2B5EF4-FFF2-40B4-BE49-F238E27FC236}">
                <a16:creationId xmlns:a16="http://schemas.microsoft.com/office/drawing/2014/main" xmlns="" id="{50273A0C-ECDC-46BA-BF99-6BC9FC831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08920"/>
            <a:ext cx="35996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2A9FFEE-33ED-42AF-83BD-7C90C2EE000E}"/>
              </a:ext>
            </a:extLst>
          </p:cNvPr>
          <p:cNvSpPr txBox="1"/>
          <p:nvPr/>
        </p:nvSpPr>
        <p:spPr>
          <a:xfrm>
            <a:off x="1907704" y="6021288"/>
            <a:ext cx="69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biološki otpad                                                      </a:t>
            </a:r>
            <a:r>
              <a:rPr lang="hr-HR" dirty="0" smtClean="0"/>
              <a:t>kompostište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637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1A01BB2-90D4-4A1E-B48B-BA3D1BB0BED8}"/>
              </a:ext>
            </a:extLst>
          </p:cNvPr>
          <p:cNvSpPr txBox="1"/>
          <p:nvPr/>
        </p:nvSpPr>
        <p:spPr>
          <a:xfrm>
            <a:off x="467544" y="1268760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Za kraj…</a:t>
            </a:r>
          </a:p>
          <a:p>
            <a:endParaRPr lang="hr-HR" dirty="0"/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A2FEA2C0-34BC-4DCB-B981-D1438D3CFD47}"/>
              </a:ext>
            </a:extLst>
          </p:cNvPr>
          <p:cNvSpPr/>
          <p:nvPr/>
        </p:nvSpPr>
        <p:spPr>
          <a:xfrm>
            <a:off x="1691680" y="1916832"/>
            <a:ext cx="5184576" cy="342097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/>
              <a:t>Napišite </a:t>
            </a:r>
            <a:r>
              <a:rPr lang="hr-HR" sz="2200" b="1" dirty="0"/>
              <a:t>3 </a:t>
            </a:r>
            <a:r>
              <a:rPr lang="hr-HR" sz="2200" dirty="0"/>
              <a:t>stvari</a:t>
            </a:r>
            <a:r>
              <a:rPr lang="hr-HR" sz="2200" b="1" dirty="0"/>
              <a:t> </a:t>
            </a:r>
            <a:r>
              <a:rPr lang="hr-HR" sz="2200" dirty="0"/>
              <a:t>koje ste danas naučili.</a:t>
            </a:r>
          </a:p>
          <a:p>
            <a:endParaRPr lang="hr-HR" sz="2200" dirty="0"/>
          </a:p>
          <a:p>
            <a:r>
              <a:rPr lang="hr-HR" sz="2200" dirty="0"/>
              <a:t>Napišite </a:t>
            </a:r>
            <a:r>
              <a:rPr lang="hr-HR" sz="2200" b="1" dirty="0"/>
              <a:t>2 </a:t>
            </a:r>
            <a:r>
              <a:rPr lang="hr-HR" sz="2200" dirty="0"/>
              <a:t>stvari</a:t>
            </a:r>
            <a:r>
              <a:rPr lang="hr-HR" sz="2200" b="1" dirty="0"/>
              <a:t> </a:t>
            </a:r>
            <a:r>
              <a:rPr lang="hr-HR" sz="2200" dirty="0"/>
              <a:t>koje vam još nisu jasne.</a:t>
            </a:r>
          </a:p>
          <a:p>
            <a:endParaRPr lang="hr-HR" sz="2200" dirty="0"/>
          </a:p>
          <a:p>
            <a:r>
              <a:rPr lang="hr-HR" sz="2200" dirty="0"/>
              <a:t>Napišite </a:t>
            </a:r>
            <a:r>
              <a:rPr lang="hr-HR" sz="2200" b="1" dirty="0"/>
              <a:t>1 </a:t>
            </a:r>
            <a:r>
              <a:rPr lang="hr-HR" sz="2200" dirty="0"/>
              <a:t>stvar</a:t>
            </a:r>
            <a:r>
              <a:rPr lang="hr-HR" sz="2200" b="1" dirty="0"/>
              <a:t> </a:t>
            </a:r>
            <a:r>
              <a:rPr lang="hr-HR" sz="2200" dirty="0"/>
              <a:t>koju znate i možete ju drugom objasniti.</a:t>
            </a:r>
          </a:p>
        </p:txBody>
      </p:sp>
      <p:pic>
        <p:nvPicPr>
          <p:cNvPr id="1026" name="Picture 2" descr="C:\Users\sk-mpovalec\AppData\Local\Microsoft\Windows\INetCache\IE\2OO1XIW5\big-pencil-vector-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2304256" cy="2305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424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335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ISTRAŽUJEMO VAŽNOST TLA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ZRAKA </dc:title>
  <dc:creator>Doroteja Domjanović-Horvat</dc:creator>
  <cp:lastModifiedBy>sk-mpovalec</cp:lastModifiedBy>
  <cp:revision>24</cp:revision>
  <dcterms:created xsi:type="dcterms:W3CDTF">2020-12-07T16:09:42Z</dcterms:created>
  <dcterms:modified xsi:type="dcterms:W3CDTF">2021-08-11T10:23:36Z</dcterms:modified>
</cp:coreProperties>
</file>